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27"/>
  </p:notesMasterIdLst>
  <p:handoutMasterIdLst>
    <p:handoutMasterId r:id="rId328"/>
  </p:handoutMasterIdLst>
  <p:sldIdLst>
    <p:sldId id="850" r:id="rId6"/>
    <p:sldId id="256" r:id="rId7"/>
    <p:sldId id="330" r:id="rId8"/>
    <p:sldId id="257" r:id="rId9"/>
    <p:sldId id="329" r:id="rId10"/>
    <p:sldId id="333" r:id="rId11"/>
    <p:sldId id="258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4" r:id="rId22"/>
    <p:sldId id="557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259" r:id="rId35"/>
    <p:sldId id="357" r:id="rId36"/>
    <p:sldId id="819" r:id="rId37"/>
    <p:sldId id="820" r:id="rId38"/>
    <p:sldId id="821" r:id="rId39"/>
    <p:sldId id="822" r:id="rId40"/>
    <p:sldId id="824" r:id="rId41"/>
    <p:sldId id="825" r:id="rId42"/>
    <p:sldId id="826" r:id="rId43"/>
    <p:sldId id="827" r:id="rId44"/>
    <p:sldId id="358" r:id="rId45"/>
    <p:sldId id="556" r:id="rId46"/>
    <p:sldId id="260" r:id="rId47"/>
    <p:sldId id="360" r:id="rId48"/>
    <p:sldId id="368" r:id="rId49"/>
    <p:sldId id="359" r:id="rId50"/>
    <p:sldId id="261" r:id="rId51"/>
    <p:sldId id="364" r:id="rId52"/>
    <p:sldId id="365" r:id="rId53"/>
    <p:sldId id="363" r:id="rId54"/>
    <p:sldId id="366" r:id="rId55"/>
    <p:sldId id="367" r:id="rId56"/>
    <p:sldId id="829" r:id="rId57"/>
    <p:sldId id="830" r:id="rId58"/>
    <p:sldId id="837" r:id="rId59"/>
    <p:sldId id="838" r:id="rId60"/>
    <p:sldId id="839" r:id="rId61"/>
    <p:sldId id="840" r:id="rId62"/>
    <p:sldId id="841" r:id="rId63"/>
    <p:sldId id="369" r:id="rId64"/>
    <p:sldId id="558" r:id="rId65"/>
    <p:sldId id="583" r:id="rId66"/>
    <p:sldId id="560" r:id="rId67"/>
    <p:sldId id="565" r:id="rId68"/>
    <p:sldId id="879" r:id="rId69"/>
    <p:sldId id="567" r:id="rId70"/>
    <p:sldId id="568" r:id="rId71"/>
    <p:sldId id="569" r:id="rId72"/>
    <p:sldId id="570" r:id="rId73"/>
    <p:sldId id="571" r:id="rId74"/>
    <p:sldId id="842" r:id="rId75"/>
    <p:sldId id="572" r:id="rId76"/>
    <p:sldId id="573" r:id="rId77"/>
    <p:sldId id="574" r:id="rId78"/>
    <p:sldId id="561" r:id="rId79"/>
    <p:sldId id="577" r:id="rId80"/>
    <p:sldId id="578" r:id="rId81"/>
    <p:sldId id="579" r:id="rId82"/>
    <p:sldId id="816" r:id="rId83"/>
    <p:sldId id="581" r:id="rId84"/>
    <p:sldId id="844" r:id="rId85"/>
    <p:sldId id="845" r:id="rId86"/>
    <p:sldId id="582" r:id="rId87"/>
    <p:sldId id="370" r:id="rId88"/>
    <p:sldId id="585" r:id="rId89"/>
    <p:sldId id="589" r:id="rId90"/>
    <p:sldId id="591" r:id="rId91"/>
    <p:sldId id="592" r:id="rId92"/>
    <p:sldId id="593" r:id="rId93"/>
    <p:sldId id="586" r:id="rId94"/>
    <p:sldId id="587" r:id="rId95"/>
    <p:sldId id="594" r:id="rId96"/>
    <p:sldId id="598" r:id="rId97"/>
    <p:sldId id="595" r:id="rId98"/>
    <p:sldId id="597" r:id="rId99"/>
    <p:sldId id="599" r:id="rId100"/>
    <p:sldId id="600" r:id="rId101"/>
    <p:sldId id="606" r:id="rId102"/>
    <p:sldId id="607" r:id="rId103"/>
    <p:sldId id="608" r:id="rId104"/>
    <p:sldId id="609" r:id="rId105"/>
    <p:sldId id="610" r:id="rId106"/>
    <p:sldId id="611" r:id="rId107"/>
    <p:sldId id="637" r:id="rId108"/>
    <p:sldId id="846" r:id="rId109"/>
    <p:sldId id="641" r:id="rId110"/>
    <p:sldId id="642" r:id="rId111"/>
    <p:sldId id="644" r:id="rId112"/>
    <p:sldId id="643" r:id="rId113"/>
    <p:sldId id="847" r:id="rId114"/>
    <p:sldId id="614" r:id="rId115"/>
    <p:sldId id="615" r:id="rId116"/>
    <p:sldId id="623" r:id="rId117"/>
    <p:sldId id="848" r:id="rId118"/>
    <p:sldId id="624" r:id="rId119"/>
    <p:sldId id="849" r:id="rId120"/>
    <p:sldId id="625" r:id="rId121"/>
    <p:sldId id="626" r:id="rId122"/>
    <p:sldId id="627" r:id="rId123"/>
    <p:sldId id="628" r:id="rId124"/>
    <p:sldId id="629" r:id="rId125"/>
    <p:sldId id="630" r:id="rId126"/>
    <p:sldId id="631" r:id="rId127"/>
    <p:sldId id="632" r:id="rId128"/>
    <p:sldId id="633" r:id="rId129"/>
    <p:sldId id="634" r:id="rId130"/>
    <p:sldId id="635" r:id="rId131"/>
    <p:sldId id="636" r:id="rId132"/>
    <p:sldId id="645" r:id="rId133"/>
    <p:sldId id="646" r:id="rId134"/>
    <p:sldId id="647" r:id="rId135"/>
    <p:sldId id="851" r:id="rId136"/>
    <p:sldId id="852" r:id="rId137"/>
    <p:sldId id="853" r:id="rId138"/>
    <p:sldId id="854" r:id="rId139"/>
    <p:sldId id="855" r:id="rId140"/>
    <p:sldId id="648" r:id="rId141"/>
    <p:sldId id="649" r:id="rId142"/>
    <p:sldId id="650" r:id="rId143"/>
    <p:sldId id="652" r:id="rId144"/>
    <p:sldId id="880" r:id="rId145"/>
    <p:sldId id="653" r:id="rId146"/>
    <p:sldId id="654" r:id="rId147"/>
    <p:sldId id="856" r:id="rId148"/>
    <p:sldId id="666" r:id="rId149"/>
    <p:sldId id="860" r:id="rId150"/>
    <p:sldId id="864" r:id="rId151"/>
    <p:sldId id="865" r:id="rId152"/>
    <p:sldId id="866" r:id="rId153"/>
    <p:sldId id="867" r:id="rId154"/>
    <p:sldId id="868" r:id="rId155"/>
    <p:sldId id="869" r:id="rId156"/>
    <p:sldId id="863" r:id="rId157"/>
    <p:sldId id="667" r:id="rId158"/>
    <p:sldId id="668" r:id="rId159"/>
    <p:sldId id="657" r:id="rId160"/>
    <p:sldId id="658" r:id="rId161"/>
    <p:sldId id="870" r:id="rId162"/>
    <p:sldId id="651" r:id="rId163"/>
    <p:sldId id="664" r:id="rId164"/>
    <p:sldId id="665" r:id="rId165"/>
    <p:sldId id="661" r:id="rId166"/>
    <p:sldId id="858" r:id="rId167"/>
    <p:sldId id="662" r:id="rId168"/>
    <p:sldId id="859" r:id="rId169"/>
    <p:sldId id="669" r:id="rId170"/>
    <p:sldId id="670" r:id="rId171"/>
    <p:sldId id="671" r:id="rId172"/>
    <p:sldId id="672" r:id="rId173"/>
    <p:sldId id="673" r:id="rId174"/>
    <p:sldId id="725" r:id="rId175"/>
    <p:sldId id="726" r:id="rId176"/>
    <p:sldId id="724" r:id="rId177"/>
    <p:sldId id="727" r:id="rId178"/>
    <p:sldId id="728" r:id="rId179"/>
    <p:sldId id="732" r:id="rId180"/>
    <p:sldId id="733" r:id="rId181"/>
    <p:sldId id="730" r:id="rId182"/>
    <p:sldId id="676" r:id="rId183"/>
    <p:sldId id="871" r:id="rId184"/>
    <p:sldId id="677" r:id="rId185"/>
    <p:sldId id="872" r:id="rId186"/>
    <p:sldId id="874" r:id="rId187"/>
    <p:sldId id="873" r:id="rId188"/>
    <p:sldId id="875" r:id="rId189"/>
    <p:sldId id="731" r:id="rId190"/>
    <p:sldId id="734" r:id="rId191"/>
    <p:sldId id="735" r:id="rId192"/>
    <p:sldId id="736" r:id="rId193"/>
    <p:sldId id="737" r:id="rId194"/>
    <p:sldId id="738" r:id="rId195"/>
    <p:sldId id="739" r:id="rId196"/>
    <p:sldId id="740" r:id="rId197"/>
    <p:sldId id="678" r:id="rId198"/>
    <p:sldId id="679" r:id="rId199"/>
    <p:sldId id="680" r:id="rId200"/>
    <p:sldId id="681" r:id="rId201"/>
    <p:sldId id="682" r:id="rId202"/>
    <p:sldId id="683" r:id="rId203"/>
    <p:sldId id="685" r:id="rId204"/>
    <p:sldId id="686" r:id="rId205"/>
    <p:sldId id="687" r:id="rId206"/>
    <p:sldId id="883" r:id="rId207"/>
    <p:sldId id="742" r:id="rId208"/>
    <p:sldId id="743" r:id="rId209"/>
    <p:sldId id="744" r:id="rId210"/>
    <p:sldId id="882" r:id="rId211"/>
    <p:sldId id="884" r:id="rId212"/>
    <p:sldId id="885" r:id="rId213"/>
    <p:sldId id="886" r:id="rId214"/>
    <p:sldId id="877" r:id="rId215"/>
    <p:sldId id="747" r:id="rId216"/>
    <p:sldId id="748" r:id="rId217"/>
    <p:sldId id="749" r:id="rId218"/>
    <p:sldId id="746" r:id="rId219"/>
    <p:sldId id="887" r:id="rId220"/>
    <p:sldId id="754" r:id="rId221"/>
    <p:sldId id="755" r:id="rId222"/>
    <p:sldId id="756" r:id="rId223"/>
    <p:sldId id="757" r:id="rId224"/>
    <p:sldId id="750" r:id="rId225"/>
    <p:sldId id="758" r:id="rId226"/>
    <p:sldId id="759" r:id="rId227"/>
    <p:sldId id="760" r:id="rId228"/>
    <p:sldId id="761" r:id="rId229"/>
    <p:sldId id="762" r:id="rId230"/>
    <p:sldId id="763" r:id="rId231"/>
    <p:sldId id="764" r:id="rId232"/>
    <p:sldId id="765" r:id="rId233"/>
    <p:sldId id="888" r:id="rId234"/>
    <p:sldId id="778" r:id="rId235"/>
    <p:sldId id="766" r:id="rId236"/>
    <p:sldId id="767" r:id="rId237"/>
    <p:sldId id="780" r:id="rId238"/>
    <p:sldId id="779" r:id="rId239"/>
    <p:sldId id="781" r:id="rId240"/>
    <p:sldId id="782" r:id="rId241"/>
    <p:sldId id="783" r:id="rId242"/>
    <p:sldId id="785" r:id="rId243"/>
    <p:sldId id="878" r:id="rId244"/>
    <p:sldId id="786" r:id="rId245"/>
    <p:sldId id="787" r:id="rId246"/>
    <p:sldId id="788" r:id="rId247"/>
    <p:sldId id="789" r:id="rId248"/>
    <p:sldId id="790" r:id="rId249"/>
    <p:sldId id="791" r:id="rId250"/>
    <p:sldId id="792" r:id="rId251"/>
    <p:sldId id="793" r:id="rId252"/>
    <p:sldId id="794" r:id="rId253"/>
    <p:sldId id="796" r:id="rId254"/>
    <p:sldId id="795" r:id="rId255"/>
    <p:sldId id="797" r:id="rId256"/>
    <p:sldId id="799" r:id="rId257"/>
    <p:sldId id="771" r:id="rId258"/>
    <p:sldId id="772" r:id="rId259"/>
    <p:sldId id="776" r:id="rId260"/>
    <p:sldId id="777" r:id="rId261"/>
    <p:sldId id="800" r:id="rId262"/>
    <p:sldId id="801" r:id="rId263"/>
    <p:sldId id="802" r:id="rId264"/>
    <p:sldId id="803" r:id="rId265"/>
    <p:sldId id="804" r:id="rId266"/>
    <p:sldId id="805" r:id="rId267"/>
    <p:sldId id="711" r:id="rId268"/>
    <p:sldId id="712" r:id="rId269"/>
    <p:sldId id="806" r:id="rId270"/>
    <p:sldId id="713" r:id="rId271"/>
    <p:sldId id="714" r:id="rId272"/>
    <p:sldId id="715" r:id="rId273"/>
    <p:sldId id="716" r:id="rId274"/>
    <p:sldId id="717" r:id="rId275"/>
    <p:sldId id="718" r:id="rId276"/>
    <p:sldId id="807" r:id="rId277"/>
    <p:sldId id="719" r:id="rId278"/>
    <p:sldId id="808" r:id="rId279"/>
    <p:sldId id="809" r:id="rId280"/>
    <p:sldId id="812" r:id="rId281"/>
    <p:sldId id="720" r:id="rId282"/>
    <p:sldId id="721" r:id="rId283"/>
    <p:sldId id="722" r:id="rId284"/>
    <p:sldId id="723" r:id="rId285"/>
    <p:sldId id="813" r:id="rId286"/>
    <p:sldId id="814" r:id="rId287"/>
    <p:sldId id="540" r:id="rId288"/>
    <p:sldId id="815" r:id="rId289"/>
    <p:sldId id="541" r:id="rId290"/>
    <p:sldId id="543" r:id="rId291"/>
    <p:sldId id="544" r:id="rId292"/>
    <p:sldId id="553" r:id="rId293"/>
    <p:sldId id="546" r:id="rId294"/>
    <p:sldId id="548" r:id="rId295"/>
    <p:sldId id="549" r:id="rId296"/>
    <p:sldId id="550" r:id="rId297"/>
    <p:sldId id="554" r:id="rId298"/>
    <p:sldId id="811" r:id="rId299"/>
    <p:sldId id="810" r:id="rId300"/>
    <p:sldId id="324" r:id="rId301"/>
    <p:sldId id="453" r:id="rId302"/>
    <p:sldId id="454" r:id="rId303"/>
    <p:sldId id="325" r:id="rId304"/>
    <p:sldId id="326" r:id="rId305"/>
    <p:sldId id="455" r:id="rId306"/>
    <p:sldId id="456" r:id="rId307"/>
    <p:sldId id="457" r:id="rId308"/>
    <p:sldId id="458" r:id="rId309"/>
    <p:sldId id="459" r:id="rId310"/>
    <p:sldId id="460" r:id="rId311"/>
    <p:sldId id="461" r:id="rId312"/>
    <p:sldId id="462" r:id="rId313"/>
    <p:sldId id="463" r:id="rId314"/>
    <p:sldId id="464" r:id="rId315"/>
    <p:sldId id="328" r:id="rId316"/>
    <p:sldId id="465" r:id="rId317"/>
    <p:sldId id="466" r:id="rId318"/>
    <p:sldId id="467" r:id="rId319"/>
    <p:sldId id="468" r:id="rId320"/>
    <p:sldId id="470" r:id="rId321"/>
    <p:sldId id="471" r:id="rId322"/>
    <p:sldId id="472" r:id="rId323"/>
    <p:sldId id="473" r:id="rId324"/>
    <p:sldId id="474" r:id="rId325"/>
    <p:sldId id="475" r:id="rId32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850"/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557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819"/>
            <p14:sldId id="820"/>
            <p14:sldId id="821"/>
            <p14:sldId id="822"/>
            <p14:sldId id="824"/>
            <p14:sldId id="825"/>
            <p14:sldId id="826"/>
            <p14:sldId id="82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829"/>
            <p14:sldId id="830"/>
            <p14:sldId id="837"/>
            <p14:sldId id="838"/>
            <p14:sldId id="839"/>
            <p14:sldId id="840"/>
            <p14:sldId id="841"/>
            <p14:sldId id="369"/>
            <p14:sldId id="558"/>
            <p14:sldId id="583"/>
            <p14:sldId id="560"/>
            <p14:sldId id="565"/>
            <p14:sldId id="879"/>
            <p14:sldId id="567"/>
            <p14:sldId id="568"/>
            <p14:sldId id="569"/>
            <p14:sldId id="570"/>
            <p14:sldId id="571"/>
            <p14:sldId id="842"/>
            <p14:sldId id="572"/>
            <p14:sldId id="573"/>
            <p14:sldId id="574"/>
            <p14:sldId id="561"/>
            <p14:sldId id="577"/>
            <p14:sldId id="578"/>
            <p14:sldId id="579"/>
            <p14:sldId id="816"/>
            <p14:sldId id="581"/>
            <p14:sldId id="844"/>
            <p14:sldId id="845"/>
            <p14:sldId id="582"/>
          </p14:sldIdLst>
        </p14:section>
        <p14:section name="Describing Policies" id="{F4F2CC9A-5BC4-3D48-8BCB-5DEBA251BCFF}">
          <p14:sldIdLst>
            <p14:sldId id="370"/>
            <p14:sldId id="585"/>
            <p14:sldId id="589"/>
            <p14:sldId id="591"/>
            <p14:sldId id="592"/>
            <p14:sldId id="593"/>
            <p14:sldId id="586"/>
            <p14:sldId id="587"/>
            <p14:sldId id="594"/>
            <p14:sldId id="598"/>
            <p14:sldId id="595"/>
            <p14:sldId id="597"/>
            <p14:sldId id="599"/>
            <p14:sldId id="600"/>
            <p14:sldId id="606"/>
            <p14:sldId id="607"/>
            <p14:sldId id="608"/>
            <p14:sldId id="609"/>
            <p14:sldId id="610"/>
            <p14:sldId id="611"/>
            <p14:sldId id="637"/>
            <p14:sldId id="846"/>
            <p14:sldId id="641"/>
            <p14:sldId id="642"/>
            <p14:sldId id="644"/>
            <p14:sldId id="643"/>
            <p14:sldId id="847"/>
            <p14:sldId id="614"/>
            <p14:sldId id="615"/>
            <p14:sldId id="623"/>
            <p14:sldId id="848"/>
            <p14:sldId id="624"/>
            <p14:sldId id="849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45"/>
            <p14:sldId id="646"/>
            <p14:sldId id="647"/>
            <p14:sldId id="851"/>
            <p14:sldId id="852"/>
            <p14:sldId id="853"/>
            <p14:sldId id="854"/>
            <p14:sldId id="855"/>
            <p14:sldId id="648"/>
            <p14:sldId id="649"/>
            <p14:sldId id="650"/>
            <p14:sldId id="652"/>
            <p14:sldId id="880"/>
            <p14:sldId id="653"/>
            <p14:sldId id="654"/>
            <p14:sldId id="856"/>
            <p14:sldId id="666"/>
            <p14:sldId id="860"/>
            <p14:sldId id="864"/>
            <p14:sldId id="865"/>
            <p14:sldId id="866"/>
            <p14:sldId id="867"/>
            <p14:sldId id="868"/>
            <p14:sldId id="869"/>
            <p14:sldId id="863"/>
            <p14:sldId id="667"/>
            <p14:sldId id="668"/>
            <p14:sldId id="657"/>
            <p14:sldId id="658"/>
            <p14:sldId id="870"/>
            <p14:sldId id="651"/>
            <p14:sldId id="664"/>
            <p14:sldId id="665"/>
            <p14:sldId id="661"/>
            <p14:sldId id="858"/>
            <p14:sldId id="662"/>
            <p14:sldId id="859"/>
          </p14:sldIdLst>
        </p14:section>
        <p14:section name="Test Kitchen" id="{DF89AD90-BAF0-024A-8FB9-85B6915CE44E}">
          <p14:sldIdLst>
            <p14:sldId id="669"/>
            <p14:sldId id="670"/>
            <p14:sldId id="671"/>
            <p14:sldId id="672"/>
            <p14:sldId id="673"/>
            <p14:sldId id="725"/>
            <p14:sldId id="726"/>
            <p14:sldId id="724"/>
            <p14:sldId id="727"/>
            <p14:sldId id="728"/>
            <p14:sldId id="732"/>
            <p14:sldId id="733"/>
            <p14:sldId id="730"/>
            <p14:sldId id="676"/>
            <p14:sldId id="871"/>
            <p14:sldId id="677"/>
            <p14:sldId id="872"/>
            <p14:sldId id="874"/>
            <p14:sldId id="873"/>
            <p14:sldId id="875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678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883"/>
            <p14:sldId id="742"/>
            <p14:sldId id="743"/>
            <p14:sldId id="744"/>
            <p14:sldId id="882"/>
            <p14:sldId id="884"/>
            <p14:sldId id="885"/>
            <p14:sldId id="886"/>
            <p14:sldId id="877"/>
            <p14:sldId id="747"/>
            <p14:sldId id="748"/>
            <p14:sldId id="749"/>
            <p14:sldId id="746"/>
            <p14:sldId id="887"/>
            <p14:sldId id="754"/>
            <p14:sldId id="755"/>
            <p14:sldId id="756"/>
            <p14:sldId id="757"/>
            <p14:sldId id="750"/>
            <p14:sldId id="758"/>
            <p14:sldId id="759"/>
          </p14:sldIdLst>
        </p14:section>
        <p14:section name="Serverspec" id="{3DABC35A-F458-EA4C-B98D-7F16D0DBEE64}">
          <p14:sldIdLst>
            <p14:sldId id="760"/>
            <p14:sldId id="761"/>
            <p14:sldId id="762"/>
            <p14:sldId id="763"/>
            <p14:sldId id="764"/>
            <p14:sldId id="765"/>
            <p14:sldId id="888"/>
            <p14:sldId id="778"/>
            <p14:sldId id="766"/>
            <p14:sldId id="767"/>
            <p14:sldId id="780"/>
            <p14:sldId id="779"/>
            <p14:sldId id="781"/>
            <p14:sldId id="782"/>
            <p14:sldId id="783"/>
            <p14:sldId id="785"/>
            <p14:sldId id="878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799"/>
            <p14:sldId id="771"/>
            <p14:sldId id="772"/>
            <p14:sldId id="776"/>
            <p14:sldId id="777"/>
            <p14:sldId id="800"/>
            <p14:sldId id="801"/>
          </p14:sldIdLst>
        </p14:section>
        <p14:section name="Chef Spec" id="{BCA1A2E6-9CAA-9647-80FE-5E21F97095B1}">
          <p14:sldIdLst>
            <p14:sldId id="802"/>
            <p14:sldId id="803"/>
            <p14:sldId id="804"/>
            <p14:sldId id="805"/>
            <p14:sldId id="711"/>
            <p14:sldId id="712"/>
            <p14:sldId id="806"/>
            <p14:sldId id="713"/>
            <p14:sldId id="714"/>
            <p14:sldId id="715"/>
            <p14:sldId id="716"/>
            <p14:sldId id="717"/>
            <p14:sldId id="718"/>
            <p14:sldId id="807"/>
            <p14:sldId id="719"/>
            <p14:sldId id="808"/>
            <p14:sldId id="809"/>
          </p14:sldIdLst>
        </p14:section>
        <p14:section name="Following a Style Guide" id="{2E8E2AA6-B821-0747-9C30-216EB03A6365}">
          <p14:sldIdLst>
            <p14:sldId id="812"/>
            <p14:sldId id="720"/>
            <p14:sldId id="721"/>
            <p14:sldId id="722"/>
            <p14:sldId id="723"/>
            <p14:sldId id="813"/>
            <p14:sldId id="814"/>
          </p14:sldIdLst>
        </p14:section>
        <p14:section name="Wrap Up" id="{295AE03A-61CF-3B4C-BEF3-9E4DEF7E8F4A}">
          <p14:sldIdLst>
            <p14:sldId id="540"/>
            <p14:sldId id="815"/>
            <p14:sldId id="541"/>
            <p14:sldId id="543"/>
            <p14:sldId id="544"/>
            <p14:sldId id="553"/>
            <p14:sldId id="546"/>
            <p14:sldId id="548"/>
            <p14:sldId id="549"/>
            <p14:sldId id="550"/>
            <p14:sldId id="554"/>
            <p14:sldId id="811"/>
            <p14:sldId id="810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9" autoAdjust="0"/>
    <p:restoredTop sz="85997" autoAdjust="0"/>
  </p:normalViewPr>
  <p:slideViewPr>
    <p:cSldViewPr snapToGrid="0">
      <p:cViewPr>
        <p:scale>
          <a:sx n="90" d="100"/>
          <a:sy n="90" d="100"/>
        </p:scale>
        <p:origin x="-856" y="-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60" Type="http://schemas.openxmlformats.org/officeDocument/2006/relationships/slide" Target="slides/slide255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70" Type="http://schemas.openxmlformats.org/officeDocument/2006/relationships/slide" Target="slides/slide26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80" Type="http://schemas.openxmlformats.org/officeDocument/2006/relationships/slide" Target="slides/slide27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notesMaster" Target="notesMasters/notesMaster1.xml"/><Relationship Id="rId328" Type="http://schemas.openxmlformats.org/officeDocument/2006/relationships/handoutMaster" Target="handoutMasters/handoutMaster1.xml"/><Relationship Id="rId329" Type="http://schemas.openxmlformats.org/officeDocument/2006/relationships/printerSettings" Target="printerSettings/printerSettings1.bin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330" Type="http://schemas.openxmlformats.org/officeDocument/2006/relationships/presProps" Target="presProps.xml"/><Relationship Id="rId331" Type="http://schemas.openxmlformats.org/officeDocument/2006/relationships/viewProps" Target="viewProps.xml"/><Relationship Id="rId332" Type="http://schemas.openxmlformats.org/officeDocument/2006/relationships/theme" Target="theme/theme1.xml"/><Relationship Id="rId333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12/3/14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12/3/14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organization? What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7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</a:p>
          <a:p>
            <a:endParaRPr lang="en-US" baseline="0" dirty="0" smtClean="0"/>
          </a:p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usually</a:t>
            </a:r>
            <a:r>
              <a:rPr lang="en-US" baseline="0" dirty="0" smtClean="0"/>
              <a:t> meaningful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prescribed</a:t>
            </a:r>
            <a:r>
              <a:rPr lang="en-US" baseline="0" dirty="0" smtClean="0"/>
              <a:t> break times?</a:t>
            </a:r>
          </a:p>
          <a:p>
            <a:r>
              <a:rPr lang="en-US" baseline="0" dirty="0" smtClean="0"/>
              <a:t>Is lunch provided?  When?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not tell the students how to create this file.  Give them 5-10 minutes to complete this exercise.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2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Slide from Franklin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51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else can chef generate that is not listed on this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64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http://</a:t>
            </a:r>
            <a:r>
              <a:rPr lang="en-US" sz="900" dirty="0" err="1" smtClean="0"/>
              <a:t>downloads.chef.io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r>
              <a:rPr lang="en-US" sz="90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669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Add visuals</a:t>
            </a:r>
            <a:r>
              <a:rPr lang="en-US" baseline="0" dirty="0" smtClean="0"/>
              <a:t> for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3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80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4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kitchen script we could run 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09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10</a:t>
            </a:r>
            <a:r>
              <a:rPr lang="en-US" baseline="0" dirty="0" smtClean="0"/>
              <a:t> slides or less.  Please 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434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Add speaker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734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has several dimensions.</a:t>
            </a:r>
          </a:p>
          <a:p>
            <a:endParaRPr lang="en-US" dirty="0" smtClean="0"/>
          </a:p>
          <a:p>
            <a:r>
              <a:rPr lang="en-US" dirty="0" smtClean="0"/>
              <a:t>Size – Number of physical and virtual servers deployed</a:t>
            </a:r>
          </a:p>
          <a:p>
            <a:r>
              <a:rPr lang="en-US" dirty="0" smtClean="0"/>
              <a:t>Complexity</a:t>
            </a:r>
            <a:r>
              <a:rPr lang="en-US" baseline="0" dirty="0" smtClean="0"/>
              <a:t> – Sophistication of the technology stack and the nature or service interdependencies</a:t>
            </a:r>
          </a:p>
          <a:p>
            <a:r>
              <a:rPr lang="en-US" baseline="0" dirty="0" smtClean="0"/>
              <a:t>People – Number of people required to maintain and support infrastructure</a:t>
            </a:r>
          </a:p>
          <a:p>
            <a:r>
              <a:rPr lang="en-US" baseline="0" dirty="0" smtClean="0"/>
              <a:t>Agility and Speed – time-to market and ability to respond quickly as business need change.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Web-scale IT also means web-speed IT.  </a:t>
            </a:r>
            <a:r>
              <a:rPr lang="en-US" baseline="0" smtClean="0"/>
              <a:t>Business agility is a central component.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5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 Add pictures, break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4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45" y="6265333"/>
            <a:ext cx="54185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7" r:id="rId14"/>
    <p:sldLayoutId id="2147483756" r:id="rId15"/>
    <p:sldLayoutId id="2147483721" r:id="rId16"/>
    <p:sldLayoutId id="2147483733" r:id="rId17"/>
    <p:sldLayoutId id="2147483734" r:id="rId18"/>
    <p:sldLayoutId id="2147483735" r:id="rId19"/>
    <p:sldLayoutId id="2147483743" r:id="rId20"/>
    <p:sldLayoutId id="2147483744" r:id="rId21"/>
    <p:sldLayoutId id="2147483745" r:id="rId22"/>
    <p:sldLayoutId id="2147483746" r:id="rId23"/>
    <p:sldLayoutId id="2147483748" r:id="rId24"/>
    <p:sldLayoutId id="2147483749" r:id="rId25"/>
    <p:sldLayoutId id="2147483747" r:id="rId26"/>
    <p:sldLayoutId id="2147483723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13.xml"/><Relationship Id="rId1" Type="http://schemas.openxmlformats.org/officeDocument/2006/relationships/slideLayout" Target="../slideLayouts/slideLayout5.xml"/><Relationship Id="rId2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24.xml"/><Relationship Id="rId4" Type="http://schemas.openxmlformats.org/officeDocument/2006/relationships/slide" Target="slide125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16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jpg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7.jp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emf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jp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9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Reveal or create an </a:t>
            </a:r>
            <a:r>
              <a:rPr lang="en-US" dirty="0" smtClean="0">
                <a:hlinkClick r:id="rId2" action="ppaction://hlinksldjump"/>
              </a:rPr>
              <a:t>Instructor Intro</a:t>
            </a:r>
            <a:r>
              <a:rPr lang="en-US" dirty="0" smtClean="0"/>
              <a:t> slide</a:t>
            </a:r>
          </a:p>
          <a:p>
            <a:r>
              <a:rPr lang="en-US" dirty="0" smtClean="0"/>
              <a:t>Reveal or create slides that allow the </a:t>
            </a:r>
            <a:r>
              <a:rPr lang="en-US" dirty="0" smtClean="0">
                <a:hlinkClick r:id="rId3" action="ppaction://hlinksldjump"/>
              </a:rPr>
              <a:t>students to introduce themselves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One repo or many?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3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1779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smtClean="0"/>
              <a:t>4 -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4 </a:t>
            </a:r>
            <a:r>
              <a:rPr lang="en-US" dirty="0"/>
              <a:t>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cookbooks and other policy files should be stored in a version control system</a:t>
            </a:r>
          </a:p>
          <a:p>
            <a:r>
              <a:rPr lang="en-US" dirty="0" smtClean="0"/>
              <a:t>Create a directory named </a:t>
            </a:r>
            <a:r>
              <a:rPr lang="en-US" dirty="0" smtClean="0">
                <a:latin typeface="Courier New"/>
                <a:cs typeface="Courier New"/>
              </a:rPr>
              <a:t>chef-repo</a:t>
            </a:r>
          </a:p>
          <a:p>
            <a:r>
              <a:rPr lang="en-US" dirty="0" smtClean="0"/>
              <a:t>Manage that directory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752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have a choice here:</a:t>
            </a:r>
          </a:p>
          <a:p>
            <a:pPr lvl="1"/>
            <a:r>
              <a:rPr lang="en-US" dirty="0" smtClean="0"/>
              <a:t>One repo or many?</a:t>
            </a:r>
          </a:p>
          <a:p>
            <a:pPr lvl="1"/>
            <a:r>
              <a:rPr lang="en-US" dirty="0" smtClean="0"/>
              <a:t>The following slides should be hidden if you’re only going to use many repos</a:t>
            </a:r>
          </a:p>
          <a:p>
            <a:pPr lvl="2"/>
            <a:r>
              <a:rPr lang="en-US" dirty="0" smtClean="0">
                <a:hlinkClick r:id="rId2" action="ppaction://hlinksldjump"/>
              </a:rPr>
              <a:t>Create a chef-repo</a:t>
            </a:r>
            <a:endParaRPr lang="en-US" dirty="0" smtClean="0"/>
          </a:p>
          <a:p>
            <a:pPr lvl="2"/>
            <a:r>
              <a:rPr lang="en-US" dirty="0" smtClean="0">
                <a:hlinkClick r:id="rId3" action="ppaction://hlinksldjump"/>
              </a:rPr>
              <a:t>Create a new </a:t>
            </a:r>
            <a:r>
              <a:rPr lang="en-US" dirty="0" err="1" smtClean="0">
                <a:hlinkClick r:id="rId3" action="ppaction://hlinksldjump"/>
              </a:rPr>
              <a:t>git</a:t>
            </a:r>
            <a:r>
              <a:rPr lang="en-US" dirty="0" smtClean="0">
                <a:hlinkClick r:id="rId3" action="ppaction://hlinksldjump"/>
              </a:rPr>
              <a:t> repo for this cookbook</a:t>
            </a:r>
            <a:endParaRPr lang="en-US" dirty="0" smtClean="0"/>
          </a:p>
          <a:p>
            <a:pPr lvl="2"/>
            <a:r>
              <a:rPr lang="en-US" dirty="0">
                <a:hlinkClick r:id="rId4" action="ppaction://hlinksldjump"/>
              </a:rPr>
              <a:t>Create a new git repo for this </a:t>
            </a:r>
            <a:r>
              <a:rPr lang="en-US" dirty="0" smtClean="0">
                <a:hlinkClick r:id="rId4" action="ppaction://hlinksldjump"/>
              </a:rPr>
              <a:t>cookbook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 -p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4143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this chef-repo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41316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testing your automation code with Chef and it’s tools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3901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633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] </a:t>
            </a:r>
            <a:r>
              <a:rPr lang="en-US" sz="1400" dirty="0"/>
              <a:t>action create</a:t>
            </a:r>
          </a:p>
          <a:p>
            <a:r>
              <a:rPr lang="en-US" sz="1400" dirty="0"/>
              <a:t>    - create new directory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endParaRPr lang="en-US" sz="1400" dirty="0"/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850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</a:t>
            </a:r>
            <a:r>
              <a:rPr lang="en-US" dirty="0" err="1" smtClean="0"/>
              <a:t>motd</a:t>
            </a:r>
            <a:r>
              <a:rPr lang="en-US" dirty="0" smtClean="0"/>
              <a:t>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your </a:t>
            </a:r>
            <a:r>
              <a:rPr lang="en-US" dirty="0" err="1" smtClean="0"/>
              <a:t>motd.rb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cat </a:t>
            </a:r>
            <a:r>
              <a:rPr lang="en-US" dirty="0" smtClean="0"/>
              <a:t>~/</a:t>
            </a:r>
            <a:r>
              <a:rPr lang="en-US" dirty="0" err="1" smtClean="0"/>
              <a:t>motd.rb</a:t>
            </a:r>
            <a:r>
              <a:rPr lang="en-US" dirty="0" smtClean="0"/>
              <a:t> &gt;</a:t>
            </a:r>
            <a:r>
              <a:rPr lang="en-US" dirty="0"/>
              <a:t>&gt; </a:t>
            </a:r>
            <a:r>
              <a:rPr lang="en-US" dirty="0" err="1" smtClean="0"/>
              <a:t>motd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motd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Follow along as we go:</a:t>
            </a:r>
          </a:p>
          <a:p>
            <a:endParaRPr lang="en-US" sz="3600" dirty="0"/>
          </a:p>
          <a:p>
            <a:r>
              <a:rPr lang="en-US" sz="3600" dirty="0" err="1" smtClean="0"/>
              <a:t>github.com</a:t>
            </a:r>
            <a:r>
              <a:rPr lang="en-US" sz="3600" dirty="0" smtClean="0"/>
              <a:t>/</a:t>
            </a:r>
            <a:r>
              <a:rPr lang="en-US" sz="3600" dirty="0" err="1" smtClean="0"/>
              <a:t>nathenharvey</a:t>
            </a:r>
            <a:r>
              <a:rPr lang="en-US" sz="3600" dirty="0" smtClean="0"/>
              <a:t>/lisa14-testing-automation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015" b="-4101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 smtClean="0"/>
          </a:p>
          <a:p>
            <a:r>
              <a:rPr lang="en-US" dirty="0" smtClean="0"/>
              <a:t>file</a:t>
            </a:r>
          </a:p>
          <a:p>
            <a:r>
              <a:rPr lang="en-US" dirty="0" err="1" smtClean="0"/>
              <a:t>remote_file</a:t>
            </a:r>
            <a:endParaRPr lang="en-US" dirty="0" smtClean="0"/>
          </a:p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1677458" y="1963209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93097" y="2009070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219722" y="2559403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98486" y="2532944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file stored in the cookbook contains the content of the file.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 err="1" smtClean="0"/>
              <a:t>motd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Berksfile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README.md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chefignore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├── </a:t>
            </a:r>
            <a:r>
              <a:rPr lang="pt-BR" b="1" dirty="0" smtClean="0"/>
              <a:t>files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└── </a:t>
            </a:r>
            <a:r>
              <a:rPr lang="pt-BR" b="1" dirty="0" smtClean="0"/>
              <a:t>default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    └── </a:t>
            </a:r>
            <a:r>
              <a:rPr lang="pt-BR" b="1" dirty="0" err="1" smtClean="0"/>
              <a:t>motd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metadata.rb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recipes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    └── </a:t>
            </a:r>
            <a:r>
              <a:rPr lang="pt-BR" dirty="0" err="1"/>
              <a:t>default.rb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content is described inline in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b="1" dirty="0">
                <a:solidFill>
                  <a:srgbClr val="000000"/>
                </a:solidFill>
              </a:rPr>
              <a:t>content </a:t>
            </a:r>
            <a:r>
              <a:rPr lang="en-US" sz="1900" b="1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292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file is stored in a remote location, such as on the web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file </a:t>
            </a:r>
            <a:r>
              <a:rPr lang="en-US" sz="2000" dirty="0">
                <a:solidFill>
                  <a:srgbClr val="4E9A06"/>
                </a:solidFill>
              </a:rPr>
              <a:t>"/</a:t>
            </a:r>
            <a:r>
              <a:rPr lang="en-US" sz="2000" dirty="0" err="1">
                <a:solidFill>
                  <a:srgbClr val="4E9A06"/>
                </a:solidFill>
              </a:rPr>
              <a:t>etc</a:t>
            </a:r>
            <a:r>
              <a:rPr lang="en-US" sz="2000" dirty="0">
                <a:solidFill>
                  <a:srgbClr val="4E9A06"/>
                </a:solidFill>
              </a:rPr>
              <a:t>/</a:t>
            </a:r>
            <a:r>
              <a:rPr lang="en-US" sz="2000" dirty="0" err="1">
                <a:solidFill>
                  <a:srgbClr val="4E9A06"/>
                </a:solidFill>
              </a:rPr>
              <a:t>motd</a:t>
            </a:r>
            <a:r>
              <a:rPr lang="en-US" sz="2000" dirty="0">
                <a:solidFill>
                  <a:srgbClr val="4E9A06"/>
                </a:solidFill>
              </a:rPr>
              <a:t>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000" dirty="0"/>
              <a:t>  </a:t>
            </a:r>
            <a:r>
              <a:rPr lang="en-US" sz="2000" b="1" dirty="0" err="1" smtClean="0">
                <a:solidFill>
                  <a:srgbClr val="000000"/>
                </a:solidFill>
              </a:rPr>
              <a:t>url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4E9A06"/>
                </a:solidFill>
              </a:rPr>
              <a:t>"http://</a:t>
            </a:r>
            <a:r>
              <a:rPr lang="en-US" sz="2000" b="1" dirty="0" err="1" smtClean="0">
                <a:solidFill>
                  <a:srgbClr val="4E9A06"/>
                </a:solidFill>
              </a:rPr>
              <a:t>some.where.com</a:t>
            </a:r>
            <a:r>
              <a:rPr lang="en-US" sz="2000" b="1" dirty="0" smtClean="0">
                <a:solidFill>
                  <a:srgbClr val="4E9A06"/>
                </a:solidFill>
              </a:rPr>
              <a:t>/</a:t>
            </a:r>
            <a:r>
              <a:rPr lang="en-US" sz="2000" b="1" dirty="0" err="1" smtClean="0">
                <a:solidFill>
                  <a:srgbClr val="4E9A06"/>
                </a:solidFill>
              </a:rPr>
              <a:t>motd</a:t>
            </a:r>
            <a:r>
              <a:rPr lang="en-US" sz="2000" b="1" dirty="0" smtClean="0">
                <a:solidFill>
                  <a:srgbClr val="4E9A06"/>
                </a:solidFill>
              </a:rPr>
              <a:t>"</a:t>
            </a:r>
            <a:endParaRPr lang="en-US" sz="2000" b="1" dirty="0">
              <a:solidFill>
                <a:srgbClr val="4E9A06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action </a:t>
            </a:r>
            <a:r>
              <a:rPr lang="en-US" sz="20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mode </a:t>
            </a:r>
            <a:r>
              <a:rPr lang="en-US" sz="20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owner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group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b="1" dirty="0">
                <a:solidFill>
                  <a:srgbClr val="204A87"/>
                </a:solidFill>
              </a:rPr>
              <a:t>end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48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>
                <a:solidFill>
                  <a:srgbClr val="3E4346"/>
                </a:solidFill>
              </a:rPr>
              <a:t>motd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Berksfile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README.md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chefignore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 smtClean="0">
                <a:solidFill>
                  <a:srgbClr val="3E4346"/>
                </a:solidFill>
              </a:rPr>
              <a:t>metadata.rb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├── </a:t>
            </a:r>
            <a:r>
              <a:rPr lang="pt-BR" sz="2000" dirty="0" err="1" smtClean="0">
                <a:solidFill>
                  <a:srgbClr val="3E4346"/>
                </a:solidFill>
              </a:rPr>
              <a:t>recipes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│   └── </a:t>
            </a:r>
            <a:r>
              <a:rPr lang="pt-BR" sz="2000" dirty="0" err="1" smtClean="0">
                <a:solidFill>
                  <a:srgbClr val="3E4346"/>
                </a:solidFill>
              </a:rPr>
              <a:t>default.rb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└── </a:t>
            </a:r>
            <a:r>
              <a:rPr lang="pt-BR" sz="2000" b="1" dirty="0" err="1" smtClean="0">
                <a:solidFill>
                  <a:srgbClr val="3E4346"/>
                </a:solidFill>
              </a:rPr>
              <a:t>templates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└── </a:t>
            </a:r>
            <a:r>
              <a:rPr lang="pt-BR" sz="2000" b="1" dirty="0" smtClean="0">
                <a:solidFill>
                  <a:srgbClr val="3E4346"/>
                </a:solidFill>
              </a:rPr>
              <a:t>default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    └── </a:t>
            </a:r>
            <a:r>
              <a:rPr lang="pt-BR" sz="2000" b="1" dirty="0" err="1">
                <a:solidFill>
                  <a:srgbClr val="3E4346"/>
                </a:solidFill>
              </a:rPr>
              <a:t>motd.erb</a:t>
            </a:r>
            <a:endParaRPr lang="pt-BR" sz="2000" b="1" dirty="0">
              <a:solidFill>
                <a:srgbClr val="3E4346"/>
              </a:solidFill>
            </a:endParaRPr>
          </a:p>
          <a:p>
            <a:endParaRPr lang="pt-BR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 and rendered to create the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1"/>
            <a:ext cx="5486400" cy="409222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3E4346"/>
                </a:solidFill>
              </a:rPr>
              <a:t>motd</a:t>
            </a:r>
            <a:r>
              <a:rPr lang="en-US" sz="2000" b="1" dirty="0" smtClean="0">
                <a:solidFill>
                  <a:srgbClr val="3E4346"/>
                </a:solidFill>
              </a:rPr>
              <a:t>/templates/default/</a:t>
            </a:r>
            <a:r>
              <a:rPr lang="en-US" sz="2000" b="1" dirty="0" err="1" smtClean="0">
                <a:solidFill>
                  <a:srgbClr val="3E4346"/>
                </a:solidFill>
              </a:rPr>
              <a:t>motd.erb</a:t>
            </a:r>
            <a:endParaRPr lang="en-US" sz="2000" b="1" dirty="0">
              <a:solidFill>
                <a:srgbClr val="3E4346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white">
          <a:xfrm>
            <a:off x="6178522" y="1735668"/>
            <a:ext cx="5486400" cy="466231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rgbClr val="3E4346"/>
                </a:solidFill>
              </a:rPr>
              <a:t>Property of &lt;%= @company_name %&gt;</a:t>
            </a:r>
            <a:endParaRPr lang="en-US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resource should we use?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r>
              <a:rPr lang="en-US" dirty="0" smtClean="0"/>
              <a:t> – static file, within the cookbook</a:t>
            </a:r>
          </a:p>
          <a:p>
            <a:r>
              <a:rPr lang="en-US" dirty="0" smtClean="0"/>
              <a:t>file – content managed inline</a:t>
            </a:r>
          </a:p>
          <a:p>
            <a:r>
              <a:rPr lang="en-US" dirty="0" err="1" smtClean="0"/>
              <a:t>remote_file</a:t>
            </a:r>
            <a:r>
              <a:rPr lang="en-US" dirty="0" smtClean="0"/>
              <a:t> – static file, obtained from a URL</a:t>
            </a:r>
          </a:p>
          <a:p>
            <a:r>
              <a:rPr lang="en-US" dirty="0" smtClean="0"/>
              <a:t>template – dynamic content based on ERB template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stored as part of our cookbook</a:t>
            </a:r>
          </a:p>
        </p:txBody>
      </p:sp>
    </p:spTree>
    <p:extLst>
      <p:ext uri="{BB962C8B-B14F-4D97-AF65-F5344CB8AC3E}">
        <p14:creationId xmlns:p14="http://schemas.microsoft.com/office/powerpoint/2010/main" val="4249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”/</a:t>
            </a:r>
            <a:r>
              <a:rPr lang="en-US" dirty="0" err="1" smtClean="0">
                <a:solidFill>
                  <a:srgbClr val="4E9A06"/>
                </a:solidFill>
              </a:rPr>
              <a:t>etc</a:t>
            </a:r>
            <a:r>
              <a:rPr lang="en-US" dirty="0" smtClean="0">
                <a:solidFill>
                  <a:srgbClr val="4E9A06"/>
                </a:solidFill>
              </a:rPr>
              <a:t>/</a:t>
            </a:r>
            <a:r>
              <a:rPr lang="en-US" dirty="0" err="1" smtClean="0">
                <a:solidFill>
                  <a:srgbClr val="4E9A06"/>
                </a:solidFill>
              </a:rPr>
              <a:t>motd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motd.erb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”0644"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2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to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    -I, --license LICENSE            </a:t>
            </a:r>
            <a:r>
              <a:rPr lang="en-US" dirty="0" err="1"/>
              <a:t>all_rights</a:t>
            </a:r>
            <a:r>
              <a:rPr lang="en-US" dirty="0"/>
              <a:t>, apache2, </a:t>
            </a:r>
            <a:r>
              <a:rPr lang="en-US" dirty="0" err="1"/>
              <a:t>mit</a:t>
            </a:r>
            <a:r>
              <a:rPr lang="en-US" dirty="0"/>
              <a:t>, gplv2, gplv3 - defaults to </a:t>
            </a:r>
            <a:r>
              <a:rPr lang="en-US" dirty="0" err="1"/>
              <a:t>all_rights</a:t>
            </a:r>
            <a:endParaRPr lang="en-US" dirty="0"/>
          </a:p>
          <a:p>
            <a:r>
              <a:rPr lang="en-US" dirty="0"/>
              <a:t>    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/>
              <a:t>code_generator</a:t>
            </a:r>
            <a:r>
              <a:rPr lang="en-US" dirty="0"/>
              <a:t> cookbook</a:t>
            </a:r>
          </a:p>
          <a:p>
            <a:r>
              <a:rPr lang="en-US" dirty="0"/>
              <a:t>        --generator-cookbook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template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motd</a:t>
            </a:r>
            <a:r>
              <a:rPr lang="en-US" dirty="0" smtClean="0"/>
              <a:t>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endParaRPr lang="en-US" dirty="0"/>
          </a:p>
          <a:p>
            <a:r>
              <a:rPr lang="en-US" dirty="0"/>
              <a:t>    - update content in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 smtClean="0"/>
              <a:t> </a:t>
            </a:r>
            <a:r>
              <a:rPr lang="en-US" dirty="0"/>
              <a:t>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 smtClean="0"/>
              <a:t>motd</a:t>
            </a:r>
            <a:r>
              <a:rPr lang="en-US" dirty="0" smtClean="0"/>
              <a:t> -</a:t>
            </a:r>
            <a:r>
              <a:rPr lang="en-US" dirty="0"/>
              <a:t>s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Property of COMPANY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motd</a:t>
            </a:r>
            <a:r>
              <a:rPr lang="en-US" dirty="0" smtClean="0"/>
              <a:t>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does not understand cookbooks, only resources and recipes</a:t>
            </a:r>
          </a:p>
          <a:p>
            <a:r>
              <a:rPr lang="en-US" dirty="0" smtClean="0"/>
              <a:t>We cannot use chef-apply to apply the policy stored in 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repeatedly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377288" y="5754511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9955" y="5175957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[2014-12-02T15:13:21+00:00]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11.18.0.rc.1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motd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motd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motd</a:t>
            </a:r>
            <a:r>
              <a:rPr lang="en-US" dirty="0"/>
              <a:t>::default</a:t>
            </a:r>
          </a:p>
          <a:p>
            <a:r>
              <a:rPr lang="en-US" dirty="0"/>
              <a:t>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 from 4fe2f6 to e989a4</a:t>
            </a:r>
          </a:p>
          <a:p>
            <a:r>
              <a:rPr lang="en-US" dirty="0"/>
              <a:t>    (no diff)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1/1 resources updated in 3.346092479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</a:t>
            </a:r>
            <a:r>
              <a:rPr lang="en-US" dirty="0" smtClean="0"/>
              <a:t>[</a:t>
            </a:r>
            <a:r>
              <a:rPr lang="en-US" dirty="0" err="1" smtClean="0"/>
              <a:t>motd</a:t>
            </a:r>
            <a:r>
              <a:rPr lang="en-US" dirty="0" smtClean="0"/>
              <a:t>]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1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2602089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1633628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1876780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80555" y="3175000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45000" y="2681113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2181578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1196622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2921001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0400" y="3793068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77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file’s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2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 smtClean="0"/>
              <a:t>Describing Policies</a:t>
            </a:r>
            <a:endParaRPr lang="en-US" dirty="0"/>
          </a:p>
          <a:p>
            <a:r>
              <a:rPr lang="en-US" dirty="0" smtClean="0"/>
              <a:t>A Sandbox for testing</a:t>
            </a:r>
            <a:endParaRPr lang="en-US" dirty="0"/>
          </a:p>
          <a:p>
            <a:r>
              <a:rPr lang="en-US" dirty="0" smtClean="0"/>
              <a:t>Verifying node state</a:t>
            </a:r>
            <a:endParaRPr lang="en-US" dirty="0"/>
          </a:p>
          <a:p>
            <a:r>
              <a:rPr lang="en-US" dirty="0" smtClean="0"/>
              <a:t>Even faster feedback</a:t>
            </a:r>
            <a:endParaRPr lang="en-US" dirty="0"/>
          </a:p>
          <a:p>
            <a:r>
              <a:rPr lang="en-US" dirty="0" smtClean="0"/>
              <a:t>Clean code</a:t>
            </a:r>
          </a:p>
          <a:p>
            <a:r>
              <a:rPr lang="en-US" dirty="0" smtClean="0"/>
              <a:t>Wrap </a:t>
            </a:r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contents of </a:t>
            </a:r>
            <a:r>
              <a:rPr lang="en-US" dirty="0" err="1" smtClean="0"/>
              <a:t>motd</a:t>
            </a:r>
            <a:r>
              <a:rPr lang="en-US" dirty="0" smtClean="0"/>
              <a:t> should be pulled from a file in an s3 bucket?</a:t>
            </a:r>
          </a:p>
          <a:p>
            <a:r>
              <a:rPr lang="en-US" dirty="0"/>
              <a:t>The </a:t>
            </a:r>
            <a:r>
              <a:rPr lang="en-US" dirty="0" err="1" smtClean="0"/>
              <a:t>motd</a:t>
            </a:r>
            <a:r>
              <a:rPr lang="en-US" dirty="0" smtClean="0"/>
              <a:t> </a:t>
            </a:r>
            <a:r>
              <a:rPr lang="en-US" dirty="0"/>
              <a:t>file should have variable content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Manage </a:t>
            </a:r>
            <a:r>
              <a:rPr lang="en-US" dirty="0" err="1" smtClean="0"/>
              <a:t>ntp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cookbook that will manage </a:t>
            </a:r>
            <a:r>
              <a:rPr lang="en-US" dirty="0" err="1" smtClean="0"/>
              <a:t>ntpd</a:t>
            </a:r>
            <a:endParaRPr lang="en-US" dirty="0" smtClean="0"/>
          </a:p>
          <a:p>
            <a:r>
              <a:rPr lang="en-US" dirty="0" smtClean="0"/>
              <a:t>Use a template to manage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ntp.conf</a:t>
            </a:r>
            <a:endParaRPr lang="en-US" dirty="0" smtClean="0"/>
          </a:p>
          <a:p>
            <a:r>
              <a:rPr lang="en-US" dirty="0" smtClean="0"/>
              <a:t>Initially, the file’s content needn’t change from the defaults</a:t>
            </a:r>
          </a:p>
          <a:p>
            <a:endParaRPr lang="en-US" dirty="0"/>
          </a:p>
          <a:p>
            <a:r>
              <a:rPr lang="en-US" dirty="0" smtClean="0"/>
              <a:t>Packages for </a:t>
            </a:r>
            <a:r>
              <a:rPr lang="en-US" dirty="0" err="1" smtClean="0"/>
              <a:t>ntp</a:t>
            </a:r>
            <a:r>
              <a:rPr lang="en-US" dirty="0" smtClean="0"/>
              <a:t> on </a:t>
            </a:r>
            <a:r>
              <a:rPr lang="en-US" dirty="0" err="1" smtClean="0"/>
              <a:t>CentOS</a:t>
            </a:r>
            <a:r>
              <a:rPr lang="en-US" dirty="0" smtClean="0"/>
              <a:t> are</a:t>
            </a:r>
            <a:endParaRPr lang="en-US" dirty="0"/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  <a:p>
            <a:pPr lvl="1"/>
            <a:r>
              <a:rPr lang="en-US" dirty="0" err="1" smtClean="0"/>
              <a:t>ntpdate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relationship between resource, recipes, and cookbooks?</a:t>
            </a:r>
          </a:p>
          <a:p>
            <a:r>
              <a:rPr lang="en-US" dirty="0" smtClean="0"/>
              <a:t>What types of files might you find in a cookbook?</a:t>
            </a:r>
          </a:p>
          <a:p>
            <a:r>
              <a:rPr lang="en-US" dirty="0" smtClean="0"/>
              <a:t>Where is the version of a cookbook specified?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7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Sandbox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breaks as often as we need them</a:t>
            </a:r>
          </a:p>
          <a:p>
            <a:r>
              <a:rPr lang="en-US" dirty="0" smtClean="0"/>
              <a:t>We will break for lunch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– Create a Sandbox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Applying recipes directly to our workstation is akin to making changes directly in production.  We should NOT do that!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have an isolated environment to verify the success status of a chef-client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README.md</a:t>
            </a:r>
            <a:r>
              <a:rPr lang="en-US" dirty="0"/>
              <a:t> from none to 5c3d3a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[/home/chef/chef-repo/cookbooks/apache/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cookbook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–m “initial apache cookbook”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</a:t>
            </a:r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6907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32608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53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17965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62996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6807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8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8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54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9992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23887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 err="1"/>
              <a:t>github.com</a:t>
            </a:r>
            <a:r>
              <a:rPr lang="en-US" sz="3800" dirty="0"/>
              <a:t>/</a:t>
            </a:r>
            <a:r>
              <a:rPr lang="en-US" sz="3800" dirty="0" err="1"/>
              <a:t>nathenharvey</a:t>
            </a:r>
            <a:r>
              <a:rPr lang="en-US" sz="3800" dirty="0"/>
              <a:t>/lisa14-testing-</a:t>
            </a:r>
            <a:r>
              <a:rPr lang="en-US" sz="3800" dirty="0" smtClean="0"/>
              <a:t>automation</a:t>
            </a:r>
          </a:p>
          <a:p>
            <a:endParaRPr lang="en-US" sz="3800" dirty="0"/>
          </a:p>
          <a:p>
            <a:r>
              <a:rPr lang="en-US" sz="3800" dirty="0" smtClean="0"/>
              <a:t>Slides are available now (subject to change)</a:t>
            </a:r>
          </a:p>
          <a:p>
            <a:r>
              <a:rPr lang="en-US" sz="3800" dirty="0" smtClean="0"/>
              <a:t>Code will be added as we go</a:t>
            </a:r>
          </a:p>
          <a:p>
            <a:r>
              <a:rPr lang="en-US" sz="3800" dirty="0" smtClean="0"/>
              <a:t>Submit PRs for any questions or topics that you’d like to see covered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063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</a:t>
            </a:r>
            <a:r>
              <a:rPr lang="en-US" sz="1500" dirty="0" err="1" smtClean="0"/>
              <a:t>ssl</a:t>
            </a:r>
            <a:endParaRPr lang="en-US" sz="1500" dirty="0"/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</a:t>
            </a:r>
            <a:r>
              <a:rPr lang="en-US" sz="1500" dirty="0" smtClean="0"/>
              <a:t>:</a:t>
            </a:r>
            <a:r>
              <a:rPr lang="en-US" sz="1500" dirty="0" err="1" smtClean="0"/>
              <a:t>ssl</a:t>
            </a:r>
            <a:r>
              <a:rPr lang="en-US" sz="1500" dirty="0" smtClean="0"/>
              <a:t>]</a:t>
            </a:r>
            <a:endParaRPr lang="en-US" sz="15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6756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- </a:t>
            </a:r>
            <a:r>
              <a:rPr lang="en-US" dirty="0"/>
              <a:t>name: ubuntu-</a:t>
            </a:r>
            <a:r>
              <a:rPr lang="en-US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4645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6.5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REPOSITORY          TAG                 IMAGE ID            CREATED             VIRTUAL SIZE</a:t>
            </a:r>
          </a:p>
          <a:p>
            <a:r>
              <a:rPr lang="en-US" sz="1500" dirty="0"/>
              <a:t>centos              centos6             70441cac1ed5        6 days ago          215.8 MB</a:t>
            </a:r>
          </a:p>
          <a:p>
            <a:r>
              <a:rPr lang="en-US" sz="1500" dirty="0" err="1"/>
              <a:t>ubuntu</a:t>
            </a:r>
            <a:r>
              <a:rPr lang="en-US" sz="1500" dirty="0"/>
              <a:t>              12.04               0b310e6bf058        2 weeks ago         116.1 MB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1465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Cookbook development workflow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</a:t>
            </a:r>
            <a:r>
              <a:rPr lang="en-US" sz="2700" dirty="0" smtClean="0"/>
              <a:t>65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52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2446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2895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8696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172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84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Check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Success Criteria</a:t>
            </a:r>
            <a:r>
              <a:rPr lang="en-US" dirty="0"/>
              <a:t>:  We have an isolated environment to verify the success status of a chef-client run</a:t>
            </a:r>
          </a:p>
          <a:p>
            <a:r>
              <a:rPr lang="en-US" b="1" dirty="0"/>
              <a:t>Success Criteria</a:t>
            </a:r>
            <a:r>
              <a:rPr lang="en-US" dirty="0"/>
              <a:t>: The default apache recipe will be applied in the test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 driver?</a:t>
            </a:r>
          </a:p>
          <a:p>
            <a:r>
              <a:rPr lang="en-US" dirty="0" smtClean="0"/>
              <a:t>What is a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platforms?</a:t>
            </a:r>
          </a:p>
          <a:p>
            <a:r>
              <a:rPr lang="en-US" dirty="0" smtClean="0"/>
              <a:t>What are suites?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test our recipe on Ubuntu as well as </a:t>
            </a:r>
            <a:r>
              <a:rPr lang="en-US" dirty="0" err="1" smtClean="0"/>
              <a:t>CentOS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wanted to remove the kitchen sandbox?</a:t>
            </a:r>
          </a:p>
          <a:p>
            <a:r>
              <a:rPr lang="en-US" dirty="0" smtClean="0"/>
              <a:t>Did not have </a:t>
            </a:r>
            <a:r>
              <a:rPr lang="en-US" dirty="0" err="1" smtClean="0"/>
              <a:t>Docker</a:t>
            </a:r>
            <a:r>
              <a:rPr lang="en-US" dirty="0" smtClean="0"/>
              <a:t>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9046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241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8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4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location for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will look in the </a:t>
            </a:r>
            <a:r>
              <a:rPr lang="en-US" dirty="0" smtClean="0">
                <a:latin typeface="Courier New"/>
                <a:cs typeface="Courier New"/>
              </a:rPr>
              <a:t>test/integration</a:t>
            </a:r>
            <a:r>
              <a:rPr lang="en-US" dirty="0" smtClean="0"/>
              <a:t> directory for test-related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986889" y="2286000"/>
            <a:ext cx="28222" cy="1820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Busser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utilizes </a:t>
            </a:r>
            <a:r>
              <a:rPr lang="en-US" b="1" dirty="0" smtClean="0"/>
              <a:t>bussers</a:t>
            </a:r>
            <a:r>
              <a:rPr lang="en-US" dirty="0" smtClean="0"/>
              <a:t> to manage test plugins.</a:t>
            </a:r>
          </a:p>
          <a:p>
            <a:r>
              <a:rPr lang="en-US" dirty="0" smtClean="0"/>
              <a:t>We’ll be using the </a:t>
            </a:r>
            <a:r>
              <a:rPr lang="en-US" dirty="0" err="1" smtClean="0"/>
              <a:t>serverspec</a:t>
            </a:r>
            <a:r>
              <a:rPr lang="en-US" dirty="0" smtClean="0"/>
              <a:t> plugin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b="1" dirty="0" err="1"/>
              <a:t>serverspec</a:t>
            </a:r>
            <a:endParaRPr lang="fr-FR" sz="2200" b="1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739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5893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9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command will show you the current state of your test kitchen suites?</a:t>
            </a:r>
          </a:p>
          <a:p>
            <a:r>
              <a:rPr lang="en-US" dirty="0" smtClean="0"/>
              <a:t>Can you view your kitchen’s custom home page from your laptop’s browser?  How?  Why?</a:t>
            </a:r>
          </a:p>
          <a:p>
            <a:r>
              <a:rPr lang="en-US" dirty="0" smtClean="0"/>
              <a:t>Is it important to start with a fresh kitchen?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35742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7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68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7764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4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672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primary difference between </a:t>
            </a:r>
            <a:r>
              <a:rPr lang="en-US" dirty="0" err="1" smtClean="0"/>
              <a:t>ChefSpec</a:t>
            </a:r>
            <a:r>
              <a:rPr lang="en-US" dirty="0" smtClean="0"/>
              <a:t> and </a:t>
            </a:r>
            <a:r>
              <a:rPr lang="en-US" dirty="0" err="1" smtClean="0"/>
              <a:t>ServerSpec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use </a:t>
            </a:r>
            <a:r>
              <a:rPr lang="en-US" dirty="0" err="1" smtClean="0"/>
              <a:t>ChefSpec</a:t>
            </a:r>
            <a:r>
              <a:rPr lang="en-US" dirty="0" smtClean="0"/>
              <a:t> if you already have </a:t>
            </a:r>
            <a:r>
              <a:rPr lang="en-US" dirty="0" err="1" smtClean="0"/>
              <a:t>ServerSpec</a:t>
            </a:r>
            <a:r>
              <a:rPr lang="en-US" dirty="0" smtClean="0"/>
              <a:t> tests?</a:t>
            </a:r>
          </a:p>
          <a:p>
            <a:r>
              <a:rPr lang="en-US" dirty="0" smtClean="0"/>
              <a:t>Do passing </a:t>
            </a:r>
            <a:r>
              <a:rPr lang="en-US" dirty="0" err="1" smtClean="0"/>
              <a:t>ChefSpec</a:t>
            </a:r>
            <a:r>
              <a:rPr lang="en-US" dirty="0" smtClean="0"/>
              <a:t> tests ensure your recipe will work?</a:t>
            </a:r>
          </a:p>
          <a:p>
            <a:r>
              <a:rPr lang="en-US" dirty="0" smtClean="0"/>
              <a:t>How would you feel about removing some of your </a:t>
            </a:r>
            <a:r>
              <a:rPr lang="en-US" dirty="0" err="1" smtClean="0"/>
              <a:t>ServerSpec</a:t>
            </a:r>
            <a:r>
              <a:rPr lang="en-US" dirty="0" smtClean="0"/>
              <a:t> tests now that you have </a:t>
            </a:r>
            <a:r>
              <a:rPr lang="en-US" dirty="0" err="1" smtClean="0"/>
              <a:t>ChefSpec</a:t>
            </a:r>
            <a:r>
              <a:rPr lang="en-US" dirty="0" smtClean="0"/>
              <a:t> in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3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rules have been deprecated?</a:t>
            </a:r>
          </a:p>
          <a:p>
            <a:r>
              <a:rPr lang="en-US" dirty="0" smtClean="0"/>
              <a:t>What does </a:t>
            </a:r>
            <a:r>
              <a:rPr lang="en-US" dirty="0" err="1" smtClean="0"/>
              <a:t>Foodcritic</a:t>
            </a:r>
            <a:r>
              <a:rPr lang="en-US" dirty="0" smtClean="0"/>
              <a:t> return on 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1876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chef.io</a:t>
            </a:r>
            <a:r>
              <a:rPr lang="en-US" dirty="0" smtClean="0"/>
              <a:t>/</a:t>
            </a:r>
            <a:r>
              <a:rPr lang="en-US" dirty="0"/>
              <a:t>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supermarket.chef.io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youtube.com</a:t>
            </a:r>
            <a:r>
              <a:rPr lang="en-US" dirty="0" smtClean="0"/>
              <a:t>/</a:t>
            </a:r>
            <a:r>
              <a:rPr lang="en-US" dirty="0" err="1" smtClean="0"/>
              <a:t>getchef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 smtClean="0"/>
              <a:t>chef-</a:t>
            </a:r>
            <a:r>
              <a:rPr lang="en-US" dirty="0" err="1" smtClean="0"/>
              <a:t>provisioner</a:t>
            </a:r>
            <a:endParaRPr lang="en-US" dirty="0"/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you like to work 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Make the cookbook work for </a:t>
            </a:r>
            <a:r>
              <a:rPr lang="en-US" dirty="0" err="1" smtClean="0"/>
              <a:t>ubuntu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Explore Chef Server</a:t>
            </a:r>
          </a:p>
          <a:p>
            <a:r>
              <a:rPr lang="en-US" dirty="0" smtClean="0"/>
              <a:t>Learn about other top-level Chef Objects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Data Bags</a:t>
            </a:r>
          </a:p>
        </p:txBody>
      </p:sp>
    </p:spTree>
    <p:extLst>
      <p:ext uri="{BB962C8B-B14F-4D97-AF65-F5344CB8AC3E}">
        <p14:creationId xmlns:p14="http://schemas.microsoft.com/office/powerpoint/2010/main" val="115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90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</a:t>
            </a:r>
            <a:r>
              <a:rPr lang="en-US" sz="3700" dirty="0"/>
              <a:t>5</a:t>
            </a:r>
            <a:r>
              <a:rPr lang="en-US" sz="3700" dirty="0" smtClean="0"/>
              <a:t>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6 -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42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796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/lisa14chefworkstations</a:t>
            </a:r>
            <a:endParaRPr lang="en-US" sz="5800" dirty="0" smtClean="0"/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0.3.5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5382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other Chef’s in the room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Introduce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/>
              <a:t>Recipe: (chef-apply cookbook)::(chef-apply recipe)</a:t>
            </a:r>
          </a:p>
          <a:p>
            <a:r>
              <a:rPr lang="en-US" sz="1700" dirty="0"/>
              <a:t>  * file[</a:t>
            </a:r>
            <a:r>
              <a:rPr lang="en-US" sz="1700" dirty="0" err="1"/>
              <a:t>hello.txt</a:t>
            </a:r>
            <a:r>
              <a:rPr lang="en-US" sz="1700" dirty="0"/>
              <a:t>] action create</a:t>
            </a:r>
          </a:p>
          <a:p>
            <a:r>
              <a:rPr lang="en-US" sz="1700" dirty="0"/>
              <a:t>    - create new file </a:t>
            </a:r>
            <a:r>
              <a:rPr lang="en-US" sz="1700" dirty="0" err="1"/>
              <a:t>hello.txt</a:t>
            </a:r>
            <a:endParaRPr lang="en-US" sz="1700" dirty="0"/>
          </a:p>
          <a:p>
            <a:r>
              <a:rPr lang="en-US" sz="1700" dirty="0"/>
              <a:t>    - update content in file </a:t>
            </a:r>
            <a:r>
              <a:rPr lang="en-US" sz="1700" dirty="0" err="1"/>
              <a:t>hello.txt</a:t>
            </a:r>
            <a:r>
              <a:rPr lang="en-US" sz="1700" dirty="0"/>
              <a:t> from none to 315f5b</a:t>
            </a:r>
          </a:p>
          <a:p>
            <a:r>
              <a:rPr lang="en-US" sz="1700" dirty="0"/>
              <a:t>    --- </a:t>
            </a:r>
            <a:r>
              <a:rPr lang="en-US" sz="1700" dirty="0" err="1"/>
              <a:t>hello.txt</a:t>
            </a:r>
            <a:r>
              <a:rPr lang="en-US" sz="1700" dirty="0"/>
              <a:t>       2014-12-02 14:00:22.967821184 +0000</a:t>
            </a:r>
          </a:p>
          <a:p>
            <a:r>
              <a:rPr lang="en-US" sz="1700" dirty="0"/>
              <a:t>    +++ /</a:t>
            </a:r>
            <a:r>
              <a:rPr lang="en-US" sz="1700" dirty="0" err="1"/>
              <a:t>tmp</a:t>
            </a:r>
            <a:r>
              <a:rPr lang="en-US" sz="1700" dirty="0"/>
              <a:t>/.hello.txt20141202-1036-af0vmi     2014-12-02 14:00:22.970821184 +0000</a:t>
            </a:r>
          </a:p>
          <a:p>
            <a:r>
              <a:rPr lang="en-US" sz="1700" dirty="0"/>
              <a:t>    @@ -1 +1,2 @@</a:t>
            </a:r>
          </a:p>
          <a:p>
            <a:r>
              <a:rPr lang="en-US" sz="1700" dirty="0"/>
              <a:t>    +Hello, world!</a:t>
            </a:r>
          </a:p>
          <a:p>
            <a:r>
              <a:rPr lang="en-US" sz="1700" dirty="0"/>
              <a:t>    - change mode from '' to '0644'</a:t>
            </a:r>
          </a:p>
          <a:p>
            <a:r>
              <a:rPr lang="en-US" sz="1700" dirty="0"/>
              <a:t>    - change owner from '' to 'chef'</a:t>
            </a:r>
          </a:p>
          <a:p>
            <a:r>
              <a:rPr lang="en-US" sz="1700" dirty="0"/>
              <a:t>    - change group from '' to 'chef'</a:t>
            </a:r>
          </a:p>
          <a:p>
            <a:r>
              <a:rPr lang="en-US" sz="1700" dirty="0"/>
              <a:t>    - restore </a:t>
            </a:r>
            <a:r>
              <a:rPr lang="en-US" sz="1700" dirty="0" err="1"/>
              <a:t>selinux</a:t>
            </a:r>
            <a:r>
              <a:rPr lang="en-US" sz="1700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Have a type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91375" y="1193600"/>
            <a:ext cx="2555875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a name</a:t>
            </a: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01601" y="1193600"/>
            <a:ext cx="92303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Include </a:t>
            </a:r>
            <a:r>
              <a:rPr lang="en-US" dirty="0" smtClean="0"/>
              <a:t>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280781" y="1200540"/>
            <a:ext cx="346647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0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11098" y="2185684"/>
            <a:ext cx="76369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“</a:t>
            </a:r>
            <a:r>
              <a:rPr lang="en-US" dirty="0" err="1" smtClean="0">
                <a:solidFill>
                  <a:srgbClr val="F18B21"/>
                </a:solidFill>
              </a:rPr>
              <a:t>hello.txt</a:t>
            </a:r>
            <a:r>
              <a:rPr lang="en-US" dirty="0" smtClean="0">
                <a:solidFill>
                  <a:srgbClr val="F18B21"/>
                </a:solidFill>
              </a:rPr>
              <a:t>”</a:t>
            </a:r>
            <a:r>
              <a:rPr lang="en-US" dirty="0" smtClean="0"/>
              <a:t> should be </a:t>
            </a:r>
            <a:r>
              <a:rPr lang="en-US" dirty="0" smtClean="0">
                <a:solidFill>
                  <a:srgbClr val="F18B21"/>
                </a:solidFill>
              </a:rPr>
              <a:t>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Include additional details about the state of the thing (attributes)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Describe the state of the thing using the keyword </a:t>
            </a:r>
            <a:r>
              <a:rPr lang="en-US" dirty="0">
                <a:solidFill>
                  <a:srgbClr val="AFB5B8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AFB5B8"/>
                </a:solidFill>
              </a:rPr>
              <a:t> </a:t>
            </a:r>
            <a:endParaRPr lang="en-US" dirty="0" smtClean="0">
              <a:solidFill>
                <a:srgbClr val="AFB5B8"/>
              </a:solidFill>
            </a:endParaRPr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871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41073" y="4151250"/>
            <a:ext cx="678342" cy="29194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18B21"/>
                </a:solidFill>
              </a:rPr>
              <a:t>TYPE</a:t>
            </a:r>
            <a:r>
              <a:rPr lang="en-US" dirty="0"/>
              <a:t> named NAME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18B21"/>
                </a:solidFill>
              </a:rPr>
              <a:t>ATTRIBUTES</a:t>
            </a:r>
            <a:endParaRPr lang="en-US" dirty="0">
              <a:solidFill>
                <a:srgbClr val="F18B2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>
                <a:solidFill>
                  <a:srgbClr val="F18B21"/>
                </a:solidFill>
              </a:rPr>
              <a:t>file</a:t>
            </a:r>
            <a:r>
              <a:rPr lang="en-US" dirty="0"/>
              <a:t> named </a:t>
            </a:r>
            <a:r>
              <a:rPr lang="en-US" dirty="0">
                <a:solidFill>
                  <a:srgbClr val="F18B21"/>
                </a:solidFill>
              </a:rPr>
              <a:t>“</a:t>
            </a:r>
            <a:r>
              <a:rPr lang="en-US" dirty="0" err="1">
                <a:solidFill>
                  <a:srgbClr val="F18B21"/>
                </a:solidFill>
              </a:rPr>
              <a:t>hello.txt</a:t>
            </a:r>
            <a:r>
              <a:rPr lang="en-US" dirty="0">
                <a:solidFill>
                  <a:srgbClr val="F18B21"/>
                </a:solidFill>
              </a:rPr>
              <a:t>”</a:t>
            </a:r>
            <a:r>
              <a:rPr lang="en-US" dirty="0"/>
              <a:t> should be </a:t>
            </a:r>
            <a:r>
              <a:rPr lang="en-US" dirty="0" smtClean="0"/>
              <a:t>created with content of </a:t>
            </a:r>
            <a:r>
              <a:rPr lang="en-US" dirty="0" smtClean="0">
                <a:solidFill>
                  <a:srgbClr val="F18B21"/>
                </a:solidFill>
              </a:rPr>
              <a:t>“Hello, world!”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0644</a:t>
            </a:r>
            <a:r>
              <a:rPr lang="en-US" dirty="0" smtClean="0"/>
              <a:t>, owned by the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user and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18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"0644"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Recipe: (chef-apply cookbook)::(chef-apply recipe)</a:t>
            </a:r>
          </a:p>
          <a:p>
            <a:r>
              <a:rPr lang="en-US" sz="3100" dirty="0"/>
              <a:t>  * file[</a:t>
            </a:r>
            <a:r>
              <a:rPr lang="en-US" sz="3100" dirty="0" err="1"/>
              <a:t>hello.txt</a:t>
            </a:r>
            <a:r>
              <a:rPr lang="en-US" sz="3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 the content of the file using your favorite text editor?</a:t>
            </a:r>
          </a:p>
          <a:p>
            <a:r>
              <a:rPr lang="en-US" dirty="0" smtClean="0"/>
              <a:t>Change the ownership of the file?</a:t>
            </a:r>
          </a:p>
          <a:p>
            <a:r>
              <a:rPr lang="en-US" dirty="0" smtClean="0"/>
              <a:t>Delete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7468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some of Chef’s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 file named /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motd</a:t>
            </a:r>
            <a:r>
              <a:rPr lang="en-US" dirty="0" smtClean="0">
                <a:solidFill>
                  <a:schemeClr val="tx1"/>
                </a:solidFill>
              </a:rPr>
              <a:t> should have the contents “Property of COMPANY NAME”, permissions of “0644”, and owned by the group and user named root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etc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motd</a:t>
            </a:r>
            <a:r>
              <a:rPr lang="en-US" dirty="0" smtClean="0"/>
              <a:t> should have the contents </a:t>
            </a:r>
            <a:r>
              <a:rPr lang="en-US" dirty="0" smtClean="0">
                <a:solidFill>
                  <a:srgbClr val="F18B21"/>
                </a:solidFill>
              </a:rPr>
              <a:t>“Property of COMPANY NAME”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“0644”</a:t>
            </a:r>
            <a:r>
              <a:rPr lang="en-US" dirty="0" smtClean="0"/>
              <a:t>, and owned by the group and user named </a:t>
            </a:r>
            <a:r>
              <a:rPr lang="en-US" dirty="0" smtClean="0">
                <a:solidFill>
                  <a:srgbClr val="F18B21"/>
                </a:solidFill>
              </a:rPr>
              <a:t>root</a:t>
            </a:r>
            <a:endParaRPr lang="en-US" dirty="0">
              <a:solidFill>
                <a:srgbClr val="F18B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- a collection of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797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3512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66100" y="5019782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3rd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13511" cy="5147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“package” for Chef policies</a:t>
            </a:r>
          </a:p>
          <a:p>
            <a:r>
              <a:rPr lang="en-US" dirty="0" smtClean="0"/>
              <a:t>Typically map 1:1 to a piece of software or functionality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36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 – Packaged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Distribution unit</a:t>
            </a:r>
          </a:p>
          <a:p>
            <a:r>
              <a:rPr lang="en-US" dirty="0" smtClean="0"/>
              <a:t>Versioned</a:t>
            </a:r>
          </a:p>
          <a:p>
            <a:r>
              <a:rPr lang="en-US" dirty="0" smtClean="0"/>
              <a:t>Re-usable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The desired state of the system</a:t>
            </a:r>
          </a:p>
          <a:p>
            <a:r>
              <a:rPr lang="en-US" dirty="0" smtClean="0"/>
              <a:t>Data – The details that might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Tomcat should be installed</a:t>
            </a:r>
          </a:p>
          <a:p>
            <a:r>
              <a:rPr lang="en-US" dirty="0" smtClean="0"/>
              <a:t>Data – Version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A file should exist</a:t>
            </a:r>
          </a:p>
          <a:p>
            <a:r>
              <a:rPr lang="en-US" dirty="0" smtClean="0"/>
              <a:t>Data – The content of that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State – policy that describes the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451063" y="1463569"/>
            <a:ext cx="5035381" cy="3902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– data that may change independent of policy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280781" y="1193601"/>
            <a:ext cx="2947886" cy="30217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84560" y="1933223"/>
            <a:ext cx="2436107" cy="1721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07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your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25538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13041</TotalTime>
  <Words>14590</Words>
  <Application>Microsoft Macintosh PowerPoint</Application>
  <PresentationFormat>Custom</PresentationFormat>
  <Paragraphs>2405</Paragraphs>
  <Slides>321</Slides>
  <Notes>60</Notes>
  <HiddenSlides>42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321</vt:i4>
      </vt:variant>
    </vt:vector>
  </HeadingPairs>
  <TitlesOfParts>
    <vt:vector size="322" baseType="lpstr">
      <vt:lpstr>LearnChef-PowerPoint-Template</vt:lpstr>
      <vt:lpstr>Instructor Notes</vt:lpstr>
      <vt:lpstr>Introduction to Chef</vt:lpstr>
      <vt:lpstr>Prerequisites</vt:lpstr>
      <vt:lpstr>Introductions</vt:lpstr>
      <vt:lpstr>Instructor</vt:lpstr>
      <vt:lpstr>Lab Assistants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Lab 2 – Hello, world!</vt:lpstr>
      <vt:lpstr>Hello, world!</vt:lpstr>
      <vt:lpstr>Apply hello.rb</vt:lpstr>
      <vt:lpstr>Read hello.txt</vt:lpstr>
      <vt:lpstr>Chef Resources</vt:lpstr>
      <vt:lpstr>Chef Resources</vt:lpstr>
      <vt:lpstr>Chef Resources</vt:lpstr>
      <vt:lpstr>Chef Resources</vt:lpstr>
      <vt:lpstr>Chef Resources – In Plain English</vt:lpstr>
      <vt:lpstr>Chef Resources – In Plain English</vt:lpstr>
      <vt:lpstr>Chef Resources</vt:lpstr>
      <vt:lpstr>Chef Resources – In Plain English</vt:lpstr>
      <vt:lpstr>Chef Resources – In Plain English</vt:lpstr>
      <vt:lpstr>Hello, world!</vt:lpstr>
      <vt:lpstr>Re-apply hello.rb</vt:lpstr>
      <vt:lpstr>Resources – Test and Repair</vt:lpstr>
      <vt:lpstr>What if…?</vt:lpstr>
      <vt:lpstr>Resources</vt:lpstr>
      <vt:lpstr>Resources</vt:lpstr>
      <vt:lpstr>Lab 3 – Manage a file</vt:lpstr>
      <vt:lpstr>Lab 3 – Manage a file</vt:lpstr>
      <vt:lpstr>Resources</vt:lpstr>
      <vt:lpstr>Describing Policies</vt:lpstr>
      <vt:lpstr>Resources &gt; Recipes &gt; Cookbooks</vt:lpstr>
      <vt:lpstr>Recipe - a collection of resources</vt:lpstr>
      <vt:lpstr>Recipes – Order Matters</vt:lpstr>
      <vt:lpstr>Recipes – Order Matters</vt:lpstr>
      <vt:lpstr>Recipes – Order Matters</vt:lpstr>
      <vt:lpstr>Cookbook</vt:lpstr>
      <vt:lpstr>Cookbooks – Packaged Policies</vt:lpstr>
      <vt:lpstr>Abstracting Data from Policy</vt:lpstr>
      <vt:lpstr>Abstracting Data from Policy</vt:lpstr>
      <vt:lpstr>Abstracting Data from Policy</vt:lpstr>
      <vt:lpstr>Lab 4 – Manage Data &amp; Policy Separately</vt:lpstr>
      <vt:lpstr>Message of the day</vt:lpstr>
      <vt:lpstr>Message of the day</vt:lpstr>
      <vt:lpstr>Version your code</vt:lpstr>
      <vt:lpstr>How many git repos?</vt:lpstr>
      <vt:lpstr>How many git repos?</vt:lpstr>
      <vt:lpstr>How many git repos?</vt:lpstr>
      <vt:lpstr>Monolithic Repository</vt:lpstr>
      <vt:lpstr>Independent Software Projects</vt:lpstr>
      <vt:lpstr>Lab 4 - Manage Data &amp; Policy Separately</vt:lpstr>
      <vt:lpstr>Install git</vt:lpstr>
      <vt:lpstr>Install git</vt:lpstr>
      <vt:lpstr>Install git</vt:lpstr>
      <vt:lpstr>Lab 4 – Manage Data &amp; Policy Separately</vt:lpstr>
      <vt:lpstr>chef-repo</vt:lpstr>
      <vt:lpstr>chef</vt:lpstr>
      <vt:lpstr>What can chef generate?</vt:lpstr>
      <vt:lpstr>How do we generate a repo?</vt:lpstr>
      <vt:lpstr>Go home!</vt:lpstr>
      <vt:lpstr>INSTRUCTOR NOTE</vt:lpstr>
      <vt:lpstr>Create a chef-repo</vt:lpstr>
      <vt:lpstr>Create a chef-repo</vt:lpstr>
      <vt:lpstr>Commit this chef-repo to git</vt:lpstr>
      <vt:lpstr>Commit this chef-repo to git</vt:lpstr>
      <vt:lpstr>Commit this chef-repo to git</vt:lpstr>
      <vt:lpstr>Commit this chef-repo to git</vt:lpstr>
      <vt:lpstr>Lab 4 – Manage Data &amp; Policy Separately</vt:lpstr>
      <vt:lpstr>Create an motd cookbook</vt:lpstr>
      <vt:lpstr>Create a motd cookbook</vt:lpstr>
      <vt:lpstr>Create a cookbook</vt:lpstr>
      <vt:lpstr>Create new git repo for this cookbook</vt:lpstr>
      <vt:lpstr>Create new git repo for this cookbook</vt:lpstr>
      <vt:lpstr>Commit the initial cookbook</vt:lpstr>
      <vt:lpstr>Commit the initial cookbook</vt:lpstr>
      <vt:lpstr>Copy your motd.rb</vt:lpstr>
      <vt:lpstr>Update the recipe</vt:lpstr>
      <vt:lpstr>What resource should we use?</vt:lpstr>
      <vt:lpstr>cookbook_file</vt:lpstr>
      <vt:lpstr>file</vt:lpstr>
      <vt:lpstr>remote_file</vt:lpstr>
      <vt:lpstr>template</vt:lpstr>
      <vt:lpstr>template</vt:lpstr>
      <vt:lpstr>Which resource should we use?</vt:lpstr>
      <vt:lpstr>Template Resource</vt:lpstr>
      <vt:lpstr>Update the recipe</vt:lpstr>
      <vt:lpstr>Create the ERB template</vt:lpstr>
      <vt:lpstr>Go to the motd cookbook directory</vt:lpstr>
      <vt:lpstr>Create the ERB template</vt:lpstr>
      <vt:lpstr>Check the template</vt:lpstr>
      <vt:lpstr>chef-apply</vt:lpstr>
      <vt:lpstr>chef-client</vt:lpstr>
      <vt:lpstr>chef-client applying policies</vt:lpstr>
      <vt:lpstr>chef-client applying policies</vt:lpstr>
      <vt:lpstr>chef-client applying policies</vt:lpstr>
      <vt:lpstr>chef-client applying policies</vt:lpstr>
      <vt:lpstr>chef-client applying policies repeatedly</vt:lpstr>
      <vt:lpstr>chef-client applying policies repeatedly</vt:lpstr>
      <vt:lpstr>chef-client applying policies repeatedly</vt:lpstr>
      <vt:lpstr>chef-client applying policies repeatedly</vt:lpstr>
      <vt:lpstr>chef-client modes</vt:lpstr>
      <vt:lpstr>chef-client privileges</vt:lpstr>
      <vt:lpstr>Apply our recipe using chef-client</vt:lpstr>
      <vt:lpstr>Apply our recipe using chef-client</vt:lpstr>
      <vt:lpstr>chef-client applying policies</vt:lpstr>
      <vt:lpstr>Lab 4 – Manage Data &amp; Policy Separately</vt:lpstr>
      <vt:lpstr>Separating data from policy</vt:lpstr>
      <vt:lpstr>Template resource</vt:lpstr>
      <vt:lpstr>What if…?</vt:lpstr>
      <vt:lpstr>Lab 5 – Manage ntp</vt:lpstr>
      <vt:lpstr>Describing Policies</vt:lpstr>
      <vt:lpstr>Describing Policies</vt:lpstr>
      <vt:lpstr>A Sandbox for Testing</vt:lpstr>
      <vt:lpstr>Our process</vt:lpstr>
      <vt:lpstr>Faster Feedback</vt:lpstr>
      <vt:lpstr>The pedantries of testing</vt:lpstr>
      <vt:lpstr>Chef Testing</vt:lpstr>
      <vt:lpstr>Test-driving infrastructure</vt:lpstr>
      <vt:lpstr>Our Scenario</vt:lpstr>
      <vt:lpstr>Lab 6 – Create a Sandbox Environment</vt:lpstr>
      <vt:lpstr>Create an apache cookbook</vt:lpstr>
      <vt:lpstr>Create an apache cookbook</vt:lpstr>
      <vt:lpstr>Create an apache cookbook</vt:lpstr>
      <vt:lpstr>Create an apache cookbook</vt:lpstr>
      <vt:lpstr>Create an apache cookbook 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Move to the apache cookbook directory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7 – Apply our policy</vt:lpstr>
      <vt:lpstr>Leave the kitchen</vt:lpstr>
      <vt:lpstr>Go to the right place</vt:lpstr>
      <vt:lpstr>Apply our policy </vt:lpstr>
      <vt:lpstr>Kitchen converge</vt:lpstr>
      <vt:lpstr>Status Check</vt:lpstr>
      <vt:lpstr>Chef Testing</vt:lpstr>
      <vt:lpstr>Chef Testing</vt:lpstr>
      <vt:lpstr>Test Kitchen</vt:lpstr>
      <vt:lpstr>Kitchen Commands</vt:lpstr>
      <vt:lpstr>What if…?</vt:lpstr>
      <vt:lpstr>Test Kitchen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8 – Verify node state </vt:lpstr>
      <vt:lpstr>Serverspec</vt:lpstr>
      <vt:lpstr>Leave the Kitchen</vt:lpstr>
      <vt:lpstr>Move to the proper directory</vt:lpstr>
      <vt:lpstr>Create directory for serverspec tests</vt:lpstr>
      <vt:lpstr>Default location for tests</vt:lpstr>
      <vt:lpstr>Suite subdirectory</vt:lpstr>
      <vt:lpstr>Suite subdirectory</vt:lpstr>
      <vt:lpstr>Busser subdirectory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Verifying the node</vt:lpstr>
      <vt:lpstr>Verifying Node State</vt:lpstr>
      <vt:lpstr>Even Faster Feedback</vt:lpstr>
      <vt:lpstr>Chef Testing</vt:lpstr>
      <vt:lpstr>This is too slow!</vt:lpstr>
      <vt:lpstr>Properly configured resources</vt:lpstr>
      <vt:lpstr>Lab 9 – Verify the resources</vt:lpstr>
      <vt:lpstr>ChefSpec</vt:lpstr>
      <vt:lpstr>Make a directory for our ChefSpec tests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ChefSpec</vt:lpstr>
      <vt:lpstr>ChefSpec</vt:lpstr>
      <vt:lpstr>Clean code</vt:lpstr>
      <vt:lpstr>Foodcritic</vt:lpstr>
      <vt:lpstr>Change our recipe</vt:lpstr>
      <vt:lpstr>Run Foodcritic</vt:lpstr>
      <vt:lpstr>Chef Testing</vt:lpstr>
      <vt:lpstr>Foodcritic</vt:lpstr>
      <vt:lpstr>Foodcritic</vt:lpstr>
      <vt:lpstr>Wrap Up</vt:lpstr>
      <vt:lpstr>Course Objectives</vt:lpstr>
      <vt:lpstr>Tool Survey</vt:lpstr>
      <vt:lpstr>Vocabulary</vt:lpstr>
      <vt:lpstr>Resources</vt:lpstr>
      <vt:lpstr>But wait…</vt:lpstr>
      <vt:lpstr>Further Resources</vt:lpstr>
      <vt:lpstr>Chef Fundamentals Q &amp; A Forum</vt:lpstr>
      <vt:lpstr>A list of URLs</vt:lpstr>
      <vt:lpstr>Food Fight Show</vt:lpstr>
      <vt:lpstr>What questions do you have?</vt:lpstr>
      <vt:lpstr>What else would you like to work on?</vt:lpstr>
      <vt:lpstr>Time to hack!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5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6 - Create a custom node attribute </vt:lpstr>
      <vt:lpstr>Lab 6 -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820</cp:revision>
  <cp:lastPrinted>2014-12-03T05:35:07Z</cp:lastPrinted>
  <dcterms:created xsi:type="dcterms:W3CDTF">2012-09-13T17:36:07Z</dcterms:created>
  <dcterms:modified xsi:type="dcterms:W3CDTF">2014-12-03T13:48:19Z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